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84" r:id="rId2"/>
    <p:sldId id="304" r:id="rId3"/>
    <p:sldId id="333" r:id="rId4"/>
    <p:sldId id="347" r:id="rId5"/>
    <p:sldId id="343" r:id="rId6"/>
    <p:sldId id="344" r:id="rId7"/>
    <p:sldId id="349" r:id="rId8"/>
    <p:sldId id="352" r:id="rId9"/>
    <p:sldId id="351" r:id="rId10"/>
    <p:sldId id="337" r:id="rId11"/>
    <p:sldId id="332" r:id="rId12"/>
    <p:sldId id="348" r:id="rId13"/>
    <p:sldId id="35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e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F9900"/>
    <a:srgbClr val="F58220"/>
    <a:srgbClr val="D61E42"/>
    <a:srgbClr val="005EAD"/>
    <a:srgbClr val="3097CA"/>
    <a:srgbClr val="DB1438"/>
    <a:srgbClr val="F7941E"/>
    <a:srgbClr val="CF0D60"/>
    <a:srgbClr val="F15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3392" autoAdjust="0"/>
  </p:normalViewPr>
  <p:slideViewPr>
    <p:cSldViewPr>
      <p:cViewPr>
        <p:scale>
          <a:sx n="66" d="100"/>
          <a:sy n="66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2FF1-BFED-4889-A652-D6C6B212C3E9}" type="datetimeFigureOut">
              <a:rPr lang="zh-HK" altLang="en-US" smtClean="0"/>
              <a:t>4/10/2017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6C29-FB88-48B2-807A-EBB8B4223A33}" type="slidenum">
              <a:rPr lang="zh-HK" altLang="en-US" smtClean="0"/>
              <a:t>‹N°›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971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C29-FB88-48B2-807A-EBB8B4223A33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766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C29-FB88-48B2-807A-EBB8B4223A33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660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C29-FB88-48B2-807A-EBB8B4223A33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83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15D6-7851-486E-947C-6240FCB0CD5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4BD3-D9A8-4027-BD18-7B87BA3B17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>
          <a:xfrm rot="10800000">
            <a:off x="0" y="-36396"/>
            <a:ext cx="12184300" cy="692337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9" r="22389" b="20695"/>
          <a:stretch/>
        </p:blipFill>
        <p:spPr>
          <a:xfrm>
            <a:off x="12529" y="1392464"/>
            <a:ext cx="12179471" cy="41656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1349" y="1659914"/>
            <a:ext cx="12203350" cy="363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2" name="Picture 5" descr="D:\Logo\Brain Friendly Media\Brain Friendl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8" t="25641" r="19978" b="23662"/>
          <a:stretch/>
        </p:blipFill>
        <p:spPr bwMode="auto">
          <a:xfrm>
            <a:off x="10198100" y="5750878"/>
            <a:ext cx="1550325" cy="9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maris\Desktop\Touchpoint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35" y="5853764"/>
            <a:ext cx="2670107" cy="7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155617" y="6043647"/>
            <a:ext cx="1610644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Protected by </a:t>
            </a:r>
            <a:br>
              <a:rPr lang="de-DE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registration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8329" r="3979" b="11817"/>
          <a:stretch/>
        </p:blipFill>
        <p:spPr>
          <a:xfrm>
            <a:off x="5061167" y="1659914"/>
            <a:ext cx="7130834" cy="363070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62282" y="2792288"/>
            <a:ext cx="5236901" cy="1596348"/>
            <a:chOff x="262282" y="2792289"/>
            <a:chExt cx="5676254" cy="17302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82" y="2792289"/>
              <a:ext cx="5676254" cy="1360487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538464" y="3079567"/>
              <a:ext cx="5011660" cy="1442997"/>
              <a:chOff x="538464" y="3079567"/>
              <a:chExt cx="5011660" cy="144299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236751" y="3510651"/>
                <a:ext cx="3313373" cy="1011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chemeClr val="bg1"/>
                    </a:solidFill>
                  </a:rPr>
                  <a:t>ETUDE DE CAS</a:t>
                </a:r>
              </a:p>
              <a:p>
                <a:pPr algn="ctr"/>
                <a:endParaRPr lang="de-DE" sz="4000" b="1" baseline="30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8464" y="3079567"/>
                <a:ext cx="3342672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baseline="30000" dirty="0">
                    <a:solidFill>
                      <a:schemeClr val="bg1"/>
                    </a:solidFill>
                  </a:rPr>
                  <a:t>OFFICE BLOCKS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94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0079" y="1567063"/>
            <a:ext cx="2068088" cy="940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0" y="922575"/>
            <a:ext cx="1447800" cy="80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ésultat de recherche d'images pour &quot;mastercard new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4155" y="283179"/>
            <a:ext cx="1386767" cy="10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442" r="7550" b="7860"/>
          <a:stretch/>
        </p:blipFill>
        <p:spPr>
          <a:xfrm>
            <a:off x="4343400" y="1768662"/>
            <a:ext cx="7848600" cy="4548464"/>
          </a:xfrm>
          <a:prstGeom prst="rect">
            <a:avLst/>
          </a:prstGeom>
        </p:spPr>
      </p:pic>
      <p:sp>
        <p:nvSpPr>
          <p:cNvPr id="20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6530" y="430809"/>
            <a:ext cx="4708658" cy="434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Reconnaissance de la marque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Communiquer sur la nouvelle identité visuelle. 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Solutions de paiement / Banque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Belgique – 500 kits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 de 6 articles (1 pot à crayons, 2 stylos, 1 surligneur, 1 nettoyeur d’écran, 1 stylet)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Livré dans un coffret cadeau personnalisé, en quadri offset. Marquage logo à chaud inclus</a:t>
            </a:r>
          </a:p>
          <a:p>
            <a:endParaRPr lang="en-US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682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9277" r="6853" b="1356"/>
          <a:stretch/>
        </p:blipFill>
        <p:spPr>
          <a:xfrm>
            <a:off x="4188373" y="1450005"/>
            <a:ext cx="7684756" cy="4544029"/>
          </a:xfrm>
          <a:prstGeom prst="rect">
            <a:avLst/>
          </a:prstGeom>
        </p:spPr>
      </p:pic>
      <p:sp>
        <p:nvSpPr>
          <p:cNvPr id="13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Communication Interne</a:t>
            </a:r>
          </a:p>
        </p:txBody>
      </p:sp>
      <p:sp>
        <p:nvSpPr>
          <p:cNvPr id="17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Promouvoir une campagne de communication interne sur la stratégie de l’entreprise : devenir un leader en satisfaction client.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Banque / Finance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Espagne – 18 000 kits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 de 2 articles (1 support de téléphone mobile et 1 nettoyeur d’écran)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Livré dans un coffret cadeau personnalisé, imprimé quadri offset, et un feuillet personnalisé</a:t>
            </a:r>
          </a:p>
          <a:p>
            <a:endParaRPr lang="en-US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253546"/>
            <a:ext cx="1635106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38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6801" y="433300"/>
            <a:ext cx="4708658" cy="4701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Recrutement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jeunes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diplômés</a:t>
            </a:r>
            <a:endParaRPr lang="en-US" sz="28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Promouvoir l’entreprise auprès des jeunes diplômés lors des salons d’écoles d’ingénieurs.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 d’activité concerné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Défense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Grande Bretagne – 1000 kits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 de 4 articles (1 support pour téléphone mobile, 1 stylo brick, 1 surligneur, 1 nettoyeur d’écran)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Livré dans un coffret cadeau personnalisé, en quadri offset</a:t>
            </a:r>
          </a:p>
          <a:p>
            <a:endParaRPr lang="en-US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b="14035"/>
          <a:stretch/>
        </p:blipFill>
        <p:spPr>
          <a:xfrm>
            <a:off x="4541164" y="1455703"/>
            <a:ext cx="7686259" cy="4419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172" y="375556"/>
            <a:ext cx="18573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270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Welcome pack</a:t>
            </a: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cadeau pour les nouveaux employés transmettant la culture de l’ingénierie de l’entreprise.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Ingénierie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Italie – 300 kits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Kit de 6 articles (1support</a:t>
            </a:r>
          </a:p>
          <a:p>
            <a:pPr marL="0" indent="0" algn="just">
              <a:buNone/>
            </a:pP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téléphone mobile, 1 stylo long, 1 stylo long brick, 1 surligneur, 1 nettoyeur </a:t>
            </a:r>
          </a:p>
          <a:p>
            <a:pPr marL="0" indent="0" algn="just">
              <a:buNone/>
            </a:pP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d’écran,  1 stylet)</a:t>
            </a:r>
          </a:p>
        </p:txBody>
      </p:sp>
      <p:pic>
        <p:nvPicPr>
          <p:cNvPr id="3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" b="17169"/>
          <a:stretch/>
        </p:blipFill>
        <p:spPr>
          <a:xfrm>
            <a:off x="3530603" y="1913476"/>
            <a:ext cx="8678982" cy="42587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0" y="488219"/>
            <a:ext cx="2314575" cy="5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70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>
          <a:xfrm rot="10800000">
            <a:off x="-17653" y="-82623"/>
            <a:ext cx="12203350" cy="69342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31254" r="22237" b="20696"/>
          <a:stretch/>
        </p:blipFill>
        <p:spPr>
          <a:xfrm>
            <a:off x="0" y="1407886"/>
            <a:ext cx="12192000" cy="41547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659914"/>
            <a:ext cx="12266001" cy="363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47800" y="1600200"/>
            <a:ext cx="10058400" cy="204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HK" sz="5400" b="1" dirty="0">
                <a:solidFill>
                  <a:srgbClr val="D7030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Merci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64017" y="3048000"/>
            <a:ext cx="10058400" cy="204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HK" sz="2400" b="1" dirty="0">
                <a:solidFill>
                  <a:srgbClr val="D7030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Service commercial:</a:t>
            </a:r>
          </a:p>
          <a:p>
            <a:pPr>
              <a:lnSpc>
                <a:spcPct val="100000"/>
              </a:lnSpc>
            </a:pPr>
            <a:r>
              <a:rPr lang="en-US" altLang="zh-HK" sz="2400" b="1" dirty="0">
                <a:solidFill>
                  <a:srgbClr val="D7030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altLang="zh-HK" sz="2400" b="1" dirty="0">
              <a:solidFill>
                <a:srgbClr val="D7030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HK" sz="2400" b="1" dirty="0">
              <a:solidFill>
                <a:srgbClr val="D7030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2" descr="C:\Documents and Settings\maris\Desktop\Touchpoint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910196"/>
            <a:ext cx="2670107" cy="7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Logo\Brain Friendly Media\Brain Friendly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88" t="25641" r="19978" b="23662"/>
          <a:stretch/>
        </p:blipFill>
        <p:spPr bwMode="auto">
          <a:xfrm>
            <a:off x="9982200" y="5718409"/>
            <a:ext cx="1752600" cy="10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47813"/>
            <a:ext cx="5523854" cy="13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>
          <a:xfrm rot="10800000">
            <a:off x="-17653" y="-82623"/>
            <a:ext cx="12203350" cy="6934200"/>
          </a:xfrm>
          <a:prstGeom prst="rect">
            <a:avLst/>
          </a:prstGeom>
        </p:spPr>
      </p:pic>
      <p:sp>
        <p:nvSpPr>
          <p:cNvPr id="26" name="矩形 23"/>
          <p:cNvSpPr/>
          <p:nvPr/>
        </p:nvSpPr>
        <p:spPr>
          <a:xfrm>
            <a:off x="-57606" y="958775"/>
            <a:ext cx="12243303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9428356" y="2473198"/>
            <a:ext cx="2895598" cy="3675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rgbClr val="3097CA"/>
                </a:solidFill>
              </a:rPr>
              <a:t>Ingénierie</a:t>
            </a:r>
            <a:endParaRPr lang="en-US" sz="1800" b="1" dirty="0">
              <a:solidFill>
                <a:srgbClr val="3097CA"/>
              </a:solidFill>
            </a:endParaRPr>
          </a:p>
          <a:p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Qinetiq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Forex Engineering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3097CA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3097CA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19100" y="611128"/>
            <a:ext cx="10020302" cy="205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HK" b="1" dirty="0">
                <a:solidFill>
                  <a:srgbClr val="D7030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ETUDE DE CAS: Index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509981" y="2479002"/>
            <a:ext cx="2590804" cy="35308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rgbClr val="3097CA"/>
                </a:solidFill>
              </a:rPr>
              <a:t>Logistique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Geodis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rgbClr val="3097CA"/>
                </a:solidFill>
              </a:rPr>
              <a:t>Santé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Merck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Emirates Hospital Group</a:t>
            </a: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537538" y="2481543"/>
            <a:ext cx="2743200" cy="3675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097CA"/>
                </a:solidFill>
              </a:rPr>
              <a:t>Finance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S&amp;P Dow Jones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Deutsche Bank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Master Card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BBVA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82271" y="3356354"/>
            <a:ext cx="2971796" cy="35308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" y="2516054"/>
            <a:ext cx="2895598" cy="3675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097CA"/>
                </a:solidFill>
              </a:rPr>
              <a:t>IT &amp; </a:t>
            </a:r>
            <a:r>
              <a:rPr lang="en-US" sz="1800" b="1" dirty="0" err="1">
                <a:solidFill>
                  <a:srgbClr val="3097CA"/>
                </a:solidFill>
              </a:rPr>
              <a:t>Technologie</a:t>
            </a:r>
            <a:endParaRPr lang="en-US" sz="1800" b="1" dirty="0">
              <a:solidFill>
                <a:srgbClr val="3097CA"/>
              </a:solidFill>
            </a:endParaRP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CTG</a:t>
            </a:r>
            <a:b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3097CA"/>
                </a:solidFill>
              </a:rPr>
              <a:t>Education</a:t>
            </a:r>
          </a:p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Grenoble Management School</a:t>
            </a:r>
          </a:p>
          <a:p>
            <a:pPr marL="0" indent="0">
              <a:buNone/>
            </a:pPr>
            <a:endParaRPr lang="en-US" sz="1800" b="1" dirty="0">
              <a:solidFill>
                <a:srgbClr val="3097CA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3097CA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Kit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événementiel</a:t>
            </a:r>
            <a:endParaRPr lang="en-US" sz="28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Célébrer la récompense de la société comme «  Best Place to Work » avec les employés en leur offrant un kit ludique.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 de l’information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: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 – 1000 kits</a:t>
            </a:r>
          </a:p>
          <a:p>
            <a:pPr algn="just"/>
            <a:endParaRPr lang="fr-FR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Kit de 4 articles (1 support pour téléphone mobile, 1 stylo, 1 surligneur, 1 nettoyeur d’écran)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Livré dans un coffret cadeau office blocks.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8"/>
          <a:stretch/>
        </p:blipFill>
        <p:spPr>
          <a:xfrm>
            <a:off x="4191001" y="1737925"/>
            <a:ext cx="8000999" cy="4216236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486" y="296910"/>
            <a:ext cx="1057563" cy="10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48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2230" y="464742"/>
            <a:ext cx="5550599" cy="3776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Welcome pack et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recrutements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étudiants</a:t>
            </a:r>
            <a:endParaRPr lang="en-US" sz="20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L’idée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Accueillir les nouveaux étudiants et faire la promotion de l’école dans les salons étudiants. Message principal: construire son avenir avec l’Ecole de Management de Grenoble. </a:t>
            </a:r>
          </a:p>
          <a:p>
            <a:pPr marL="0" indent="0" algn="just">
              <a:buNone/>
            </a:pPr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Secteur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Education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France – 5000 kits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</a:t>
            </a:r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Kit de 4 articles (1 support pour téléphone mobile, 1 stylo long brick, 1 surligneur, 1 nettoyeur d’écran)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altLang="zh-H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Livré avec un coffret cadeau personnalisé, en quadri offset.</a:t>
            </a:r>
          </a:p>
          <a:p>
            <a:pPr algn="just"/>
            <a:endParaRPr lang="fr-FR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646" r="6622" b="6404"/>
          <a:stretch/>
        </p:blipFill>
        <p:spPr>
          <a:xfrm>
            <a:off x="4213555" y="1571306"/>
            <a:ext cx="7978445" cy="4453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814" y="143671"/>
            <a:ext cx="1360370" cy="13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69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10381" r="9562" b="2854"/>
          <a:stretch/>
        </p:blipFill>
        <p:spPr>
          <a:xfrm>
            <a:off x="4372140" y="1627867"/>
            <a:ext cx="7837446" cy="4663198"/>
          </a:xfrm>
          <a:prstGeom prst="rect">
            <a:avLst/>
          </a:prstGeom>
        </p:spPr>
      </p:pic>
      <p:sp>
        <p:nvSpPr>
          <p:cNvPr id="19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L’idée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 Récompenser les meilleurs clients grâce à un kit ludique personnalisé. Pratique et fonctionnel, le kit regroupe 5 accessoires de bureau.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Secteur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Logistique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Marché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Hong-Kong, 500 kits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Contenu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Kit Office Blocks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Travel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 (1 règle, 1 câble pour recharger les téléphones mobiles, 1 stylo, 1 stylet, et 1 surligneur)</a:t>
            </a:r>
          </a:p>
          <a:p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Livré dans un coffret cadeau personnalisé, imprimé en quadri offset.</a:t>
            </a:r>
          </a:p>
          <a:p>
            <a:endParaRPr lang="en-US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927" y="172635"/>
            <a:ext cx="1204714" cy="1227994"/>
          </a:xfrm>
          <a:prstGeom prst="rect">
            <a:avLst/>
          </a:prstGeom>
        </p:spPr>
      </p:pic>
      <p:sp>
        <p:nvSpPr>
          <p:cNvPr id="2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Promotion des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ventes</a:t>
            </a:r>
            <a:endParaRPr lang="en-US" sz="28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25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"/>
          <a:stretch/>
        </p:blipFill>
        <p:spPr>
          <a:xfrm>
            <a:off x="4345078" y="1565863"/>
            <a:ext cx="7846922" cy="4487213"/>
          </a:xfrm>
          <a:prstGeom prst="rect">
            <a:avLst/>
          </a:prstGeom>
        </p:spPr>
      </p:pic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Nouvelle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identité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visuelle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L’idée 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 Faire jouer les employés avec le produit pour communiquer sur la nouvelle identité visuelle de la société. 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Secteur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  Pharmaceutique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Marché 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 Afrique du Sud – 1500 kits.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Contenu 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 Kit complet (1 Pot à crayons, 1 support de téléphone mobile, 1 stylo, 1 surligneur, 1 stylet, 1 clé USB, et 1 boîte personnalisée)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46015"/>
            <a:ext cx="1941285" cy="6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11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Promotion des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ventes</a:t>
            </a:r>
            <a:endParaRPr lang="en-US" sz="28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5847" b="6193"/>
          <a:stretch/>
        </p:blipFill>
        <p:spPr>
          <a:xfrm>
            <a:off x="4403229" y="1494487"/>
            <a:ext cx="7791399" cy="4450493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L’idée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Promouvoir une marque auprès des patients et des partenaires grâce à un kit cadeau engageant et amusant pour une meilleure visibilité chez les professionnels de santé.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Secteur 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Santé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Marché :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 Emirats Arabes Unis – 1000 kits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Contenu 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: Kit comprenant 9 articles (1 support pour téléphone mobile, 1 long stylo, 1 stylo brick, 1 nettoyeur d’écran, 1 stylet, 3 surligneurs, 1 clé USB)</a:t>
            </a:r>
          </a:p>
          <a:p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Livré dans un coffret cadeau personnalisé,  imprimé quadri offset</a:t>
            </a:r>
          </a:p>
          <a:p>
            <a:endParaRPr lang="en-US" altLang="zh-H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441" y="112780"/>
            <a:ext cx="1209675" cy="12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702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8329" r="8782" b="11817"/>
          <a:stretch/>
        </p:blipFill>
        <p:spPr>
          <a:xfrm>
            <a:off x="2749963" y="1029195"/>
            <a:ext cx="9409521" cy="5066806"/>
          </a:xfrm>
          <a:prstGeom prst="rect">
            <a:avLst/>
          </a:prstGeom>
        </p:spPr>
      </p:pic>
      <p:sp>
        <p:nvSpPr>
          <p:cNvPr id="28" name="圓角化單一角落矩形 40"/>
          <p:cNvSpPr/>
          <p:nvPr/>
        </p:nvSpPr>
        <p:spPr>
          <a:xfrm>
            <a:off x="-3741" y="361041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6801" y="488219"/>
            <a:ext cx="4111758" cy="3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Cadeau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événementiel</a:t>
            </a:r>
            <a:endParaRPr lang="en-US" sz="2800" b="1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L’idée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Promouvoir la marque et communiquer sur la construction intelligente d’un portfolio d’actifs efficace.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Secteur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 : Gestion d’actifs / Finance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Marché 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Hong-Kong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Kit 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Kit de 5 articles (1 support pour téléphone mobile, 1 stylo brick, 1 nettoyeur pour écran, 1 stylet, 1 surligneur)</a:t>
            </a:r>
          </a:p>
          <a:p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Livré dans un coffret cadeau personnalisé, imprimé quadri offset</a:t>
            </a:r>
          </a:p>
          <a:p>
            <a:endParaRPr lang="fr-FR" sz="2000" dirty="0"/>
          </a:p>
        </p:txBody>
      </p:sp>
      <p:sp>
        <p:nvSpPr>
          <p:cNvPr id="11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083" y="382062"/>
            <a:ext cx="2066925" cy="6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08" y="958397"/>
            <a:ext cx="3859792" cy="29049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3047">
            <a:off x="6259032" y="2188458"/>
            <a:ext cx="5111361" cy="44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圓角化單一角落矩形 40"/>
          <p:cNvSpPr/>
          <p:nvPr/>
        </p:nvSpPr>
        <p:spPr>
          <a:xfrm>
            <a:off x="169707" y="378973"/>
            <a:ext cx="5029200" cy="600566"/>
          </a:xfrm>
          <a:prstGeom prst="round1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  <a:cs typeface="Open Sans" panose="020B0606030504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6800" y="488218"/>
            <a:ext cx="4331399" cy="3499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Kit de bureau pour VIP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28601" y="958396"/>
            <a:ext cx="3962400" cy="521380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L’idée 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Récompenser les clients VIP avec un kit cadeau unique comprenant une clé USB et livré dans un coffret cadeau premium.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Secteur 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Gestion d’actifs / Finance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Marché 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Allemagne – 2000 pcs</a:t>
            </a:r>
          </a:p>
          <a:p>
            <a:endParaRPr lang="fr-FR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Contenu :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Kit de 5 articles (1 support pour téléphone mobile, 1 stylo brick, 1 nettoyeur pour écran, 1 surligneur, 1 clé USB)</a:t>
            </a:r>
          </a:p>
          <a:p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L’emballage premium comprend une boîte avec marquage logo à chaud.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45"/>
          <p:cNvSpPr/>
          <p:nvPr/>
        </p:nvSpPr>
        <p:spPr>
          <a:xfrm>
            <a:off x="-17584" y="6730479"/>
            <a:ext cx="12227169" cy="14022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337" y="261289"/>
            <a:ext cx="2596425" cy="10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34962</TotalTime>
  <Words>434</Words>
  <Application>Microsoft Office PowerPoint</Application>
  <PresentationFormat>Grand écran</PresentationFormat>
  <Paragraphs>151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Open Sans</vt:lpstr>
      <vt:lpstr>新細明體</vt:lpstr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BTL Online retail proposal</dc:title>
  <dc:creator>Naim Roux</dc:creator>
  <cp:lastModifiedBy>John Del Rosario</cp:lastModifiedBy>
  <cp:revision>827</cp:revision>
  <dcterms:created xsi:type="dcterms:W3CDTF">2015-01-29T09:37:14Z</dcterms:created>
  <dcterms:modified xsi:type="dcterms:W3CDTF">2017-10-04T14:48:12Z</dcterms:modified>
</cp:coreProperties>
</file>